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9" r:id="rId12"/>
    <p:sldId id="268" r:id="rId13"/>
    <p:sldId id="265" r:id="rId14"/>
    <p:sldId id="271" r:id="rId15"/>
    <p:sldId id="264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040DA-B91A-45DA-8FFA-4E702D0AEFEB}" type="datetimeFigureOut">
              <a:rPr lang="ru-RU" smtClean="0"/>
              <a:t>19.12.2019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B6A13-E225-4C41-8FB0-4E0E78B673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951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6A13-E225-4C41-8FB0-4E0E78B6733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158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39C3F-34AB-4AA7-B500-0FFBA4A182C2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16905-F5EF-4012-9A64-CCB45A75B4C8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27540-161C-4769-A15A-D8DB52C0732E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AC70-BE3A-461E-8BCA-037968C3F395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749F6-FCD5-4C3C-A220-58C9CF9CFD96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8022-664F-4665-A317-13E927908181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E33C-77F7-40D6-A5DB-5AE5707AED01}" type="datetime1">
              <a:rPr lang="ru-RU" smtClean="0"/>
              <a:t>19.12.2019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92F1-AA27-47F5-96EF-3D17DF2E3532}" type="datetime1">
              <a:rPr lang="ru-RU" smtClean="0"/>
              <a:t>19.12.2019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EB37-8328-42DB-B0D0-C8A4AE003F18}" type="datetime1">
              <a:rPr lang="ru-RU" smtClean="0"/>
              <a:t>19.12.2019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71AD0-E3CE-48CE-9CA7-F112CAE9D7B5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8FA-C481-42AD-848A-E118A303F364}" type="datetime1">
              <a:rPr lang="ru-RU" smtClean="0"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F3268-E338-4732-9E8C-D91A4F018A74}" type="datetime1">
              <a:rPr lang="ru-RU" smtClean="0"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7" Type="http://schemas.openxmlformats.org/officeDocument/2006/relationships/image" Target="../media/image16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avi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" TargetMode="External"/><Relationship Id="rId2" Type="http://schemas.openxmlformats.org/officeDocument/2006/relationships/hyperlink" Target="https://doi.org/10.1016/j.advengsoft.2017.12.007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14793" y="2132856"/>
            <a:ext cx="7772400" cy="1470025"/>
          </a:xfrm>
        </p:spPr>
        <p:txBody>
          <a:bodyPr/>
          <a:lstStyle/>
          <a:p>
            <a:r>
              <a:rPr lang="en-US" dirty="0" smtClean="0"/>
              <a:t>SVD compression of results from the Finite Element Method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4067944" y="5805264"/>
            <a:ext cx="4897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Vladimir </a:t>
            </a:r>
            <a:r>
              <a:rPr lang="en-US" sz="2400" dirty="0" err="1" smtClean="0"/>
              <a:t>Dmitriev</a:t>
            </a:r>
            <a:r>
              <a:rPr lang="en-US" sz="2400" dirty="0" smtClean="0"/>
              <a:t>, </a:t>
            </a:r>
            <a:r>
              <a:rPr lang="en-US" sz="2400" dirty="0" err="1" smtClean="0"/>
              <a:t>Veronika</a:t>
            </a:r>
            <a:r>
              <a:rPr lang="en-US" sz="2400" dirty="0" smtClean="0"/>
              <a:t> </a:t>
            </a:r>
            <a:r>
              <a:rPr lang="en-US" sz="2400" dirty="0" err="1" smtClean="0"/>
              <a:t>Zorina</a:t>
            </a:r>
            <a:r>
              <a:rPr lang="en-US" sz="2400" dirty="0" smtClean="0"/>
              <a:t>, </a:t>
            </a:r>
            <a:r>
              <a:rPr lang="en-US" sz="2400" dirty="0"/>
              <a:t>Alexander </a:t>
            </a:r>
            <a:r>
              <a:rPr lang="en-US" sz="2400" dirty="0" err="1"/>
              <a:t>Shumilov</a:t>
            </a:r>
            <a:r>
              <a:rPr lang="en-US" sz="2400" dirty="0"/>
              <a:t>, </a:t>
            </a:r>
            <a:r>
              <a:rPr lang="en-US" sz="2400" dirty="0" smtClean="0"/>
              <a:t>Daria </a:t>
            </a:r>
            <a:r>
              <a:rPr lang="en-US" sz="2400" dirty="0" err="1" smtClean="0"/>
              <a:t>Gazizova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215" y="188640"/>
            <a:ext cx="3403785" cy="10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79788" y="3694239"/>
            <a:ext cx="2794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NLA project, 2019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9036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377758"/>
            <a:ext cx="9036496" cy="2336697"/>
          </a:xfrm>
        </p:spPr>
        <p:txBody>
          <a:bodyPr/>
          <a:lstStyle/>
          <a:p>
            <a:r>
              <a:rPr lang="en-US" dirty="0" smtClean="0"/>
              <a:t>Solutions of PDE*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786261" y="6219449"/>
            <a:ext cx="5968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Fig.3 Solution with increasing load. Optimal rank = 8</a:t>
            </a:r>
            <a:endParaRPr lang="ru-RU" dirty="0"/>
          </a:p>
        </p:txBody>
      </p:sp>
      <p:pic>
        <p:nvPicPr>
          <p:cNvPr id="7" name="modified_sol_rank_3partition_100_scalefac_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7933" y="1268760"/>
            <a:ext cx="8045077" cy="45365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7604" y="6588781"/>
            <a:ext cx="33492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* Visualized in </a:t>
            </a:r>
            <a:r>
              <a:rPr lang="en-US" sz="1600" dirty="0" err="1" smtClean="0"/>
              <a:t>Paraview</a:t>
            </a:r>
            <a:endParaRPr lang="ru-RU" sz="1600" dirty="0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165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of PDE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3" y="1753630"/>
            <a:ext cx="4519538" cy="325954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296" y="1535044"/>
            <a:ext cx="4637510" cy="34781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1669" y="5110623"/>
            <a:ext cx="3447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Fig.4 Example of mesh for our FEM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5013176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Fig.5 Comparison between load and corresponding membrane deflection</a:t>
            </a:r>
            <a:endParaRPr lang="ru-RU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81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Dependence of </a:t>
            </a:r>
            <a:r>
              <a:rPr lang="en-US" sz="3200" dirty="0" smtClean="0"/>
              <a:t>NRMSD on optimal rank </a:t>
            </a:r>
            <a:r>
              <a:rPr lang="en-US" sz="3200" dirty="0"/>
              <a:t>for results of </a:t>
            </a:r>
            <a:r>
              <a:rPr lang="en-US" sz="3200" dirty="0" smtClean="0"/>
              <a:t>FEM</a:t>
            </a:r>
            <a:endParaRPr lang="ru-RU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527" y="1268760"/>
            <a:ext cx="6102945" cy="5492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58451" y="6502523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Fig.6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33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Comparison of standard and randomized SVD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772816"/>
            <a:ext cx="4511489" cy="401021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386" y="1772816"/>
            <a:ext cx="4511167" cy="40099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35696" y="5600291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Fig. 7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444208" y="5593999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Fig. 8</a:t>
            </a:r>
            <a:endParaRPr lang="ru-RU" dirty="0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751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20072" y="244053"/>
            <a:ext cx="4032448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Difference for solution from FEM</a:t>
            </a:r>
            <a:endParaRPr lang="ru-RU" dirty="0"/>
          </a:p>
        </p:txBody>
      </p:sp>
      <p:pic>
        <p:nvPicPr>
          <p:cNvPr id="4" name="difference_rank_8_partition_100_scale_10_in_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28424"/>
            <a:ext cx="5256584" cy="2981206"/>
          </a:xfrm>
        </p:spPr>
      </p:pic>
      <p:pic>
        <p:nvPicPr>
          <p:cNvPr id="5" name="difference_rank_3_partition_100_scale_200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53" y="3429000"/>
            <a:ext cx="5265006" cy="29862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2359" y="2323245"/>
            <a:ext cx="3636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Fig.9.1 Difference between original and compressed solution with increasing load. Optimal rank = 8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417890" y="5486871"/>
            <a:ext cx="3636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Fig.9.2 Difference between original and compressed solution with increasing load. Optimal rank = 3</a:t>
            </a:r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584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68760"/>
            <a:ext cx="8964488" cy="5472608"/>
          </a:xfrm>
        </p:spPr>
        <p:txBody>
          <a:bodyPr>
            <a:noAutofit/>
          </a:bodyPr>
          <a:lstStyle/>
          <a:p>
            <a:r>
              <a:rPr lang="en-US" sz="2000" dirty="0" err="1"/>
              <a:t>Štěpán</a:t>
            </a:r>
            <a:r>
              <a:rPr lang="en-US" sz="2000" dirty="0"/>
              <a:t> </a:t>
            </a:r>
            <a:r>
              <a:rPr lang="en-US" sz="2000" dirty="0" err="1"/>
              <a:t>Beneš</a:t>
            </a:r>
            <a:r>
              <a:rPr lang="en-US" sz="2000" dirty="0"/>
              <a:t>, Jaroslav </a:t>
            </a:r>
            <a:r>
              <a:rPr lang="en-US" sz="2000" dirty="0" err="1" smtClean="0"/>
              <a:t>Kruis</a:t>
            </a:r>
            <a:r>
              <a:rPr lang="en-US" sz="2000" dirty="0"/>
              <a:t>. Singular Value Decomposition used for compression of results from the Finite Element Method, </a:t>
            </a:r>
            <a:r>
              <a:rPr lang="en-US" sz="2000" i="1" dirty="0"/>
              <a:t>Advances in Engineering </a:t>
            </a:r>
            <a:r>
              <a:rPr lang="en-US" sz="2000" i="1" dirty="0" smtClean="0"/>
              <a:t>Software </a:t>
            </a:r>
            <a:r>
              <a:rPr lang="ru-RU" sz="2000" i="1" dirty="0"/>
              <a:t>117 (2018) 8–17</a:t>
            </a:r>
            <a:r>
              <a:rPr lang="en-US" sz="2000" i="1" dirty="0" smtClean="0"/>
              <a:t>, </a:t>
            </a:r>
            <a:r>
              <a:rPr lang="en-US" sz="2000" i="1" dirty="0"/>
              <a:t>2017. </a:t>
            </a:r>
            <a:r>
              <a:rPr lang="en-US" sz="2000" i="1" dirty="0">
                <a:hlinkClick r:id="rId2"/>
              </a:rPr>
              <a:t>https://</a:t>
            </a:r>
            <a:r>
              <a:rPr lang="en-US" sz="2000" i="1" dirty="0" smtClean="0">
                <a:hlinkClick r:id="rId2"/>
              </a:rPr>
              <a:t>doi.org/10.1016/j.advengsoft.2017.12.007</a:t>
            </a:r>
            <a:endParaRPr lang="en-US" sz="2000" i="1" dirty="0" smtClean="0"/>
          </a:p>
          <a:p>
            <a:r>
              <a:rPr lang="en-US" sz="2000" dirty="0" err="1"/>
              <a:t>Martinsson</a:t>
            </a:r>
            <a:r>
              <a:rPr lang="en-US" sz="2000" dirty="0"/>
              <a:t> P, </a:t>
            </a:r>
            <a:r>
              <a:rPr lang="en-US" sz="2000" dirty="0" err="1"/>
              <a:t>Rokhlin</a:t>
            </a:r>
            <a:r>
              <a:rPr lang="en-US" sz="2000" dirty="0"/>
              <a:t> V, </a:t>
            </a:r>
            <a:r>
              <a:rPr lang="en-US" sz="2000" dirty="0" err="1"/>
              <a:t>Tygert</a:t>
            </a:r>
            <a:r>
              <a:rPr lang="en-US" sz="2000" dirty="0"/>
              <a:t> M. A randomized algorithm for the decomposition of matrices. </a:t>
            </a:r>
            <a:r>
              <a:rPr lang="en-US" sz="2000" i="1" dirty="0" err="1"/>
              <a:t>Appl</a:t>
            </a:r>
            <a:r>
              <a:rPr lang="en-US" sz="2000" i="1" dirty="0"/>
              <a:t> </a:t>
            </a:r>
            <a:r>
              <a:rPr lang="en-US" sz="2000" i="1" dirty="0" err="1"/>
              <a:t>Comput</a:t>
            </a:r>
            <a:r>
              <a:rPr lang="en-US" sz="2000" i="1" dirty="0"/>
              <a:t> Harmon Anal 2011;30(1):47–68</a:t>
            </a:r>
            <a:r>
              <a:rPr lang="en-US" sz="2000" dirty="0"/>
              <a:t>. </a:t>
            </a:r>
            <a:r>
              <a:rPr lang="en-US" sz="2000" u="sng" dirty="0">
                <a:hlinkClick r:id="rId3"/>
              </a:rPr>
              <a:t>https://</a:t>
            </a:r>
            <a:r>
              <a:rPr lang="en-US" sz="2000" u="sng" dirty="0" smtClean="0">
                <a:hlinkClick r:id="rId3"/>
              </a:rPr>
              <a:t>doi.org/10</a:t>
            </a:r>
            <a:r>
              <a:rPr lang="en-US" sz="2000" dirty="0" smtClean="0"/>
              <a:t>.1016/j.acha.2010.02.003.</a:t>
            </a:r>
          </a:p>
          <a:p>
            <a:r>
              <a:rPr lang="en-US" sz="2000" dirty="0" err="1" smtClean="0"/>
              <a:t>Szlam</a:t>
            </a:r>
            <a:r>
              <a:rPr lang="en-US" sz="2000" dirty="0" smtClean="0"/>
              <a:t> </a:t>
            </a:r>
            <a:r>
              <a:rPr lang="en-US" sz="2000" dirty="0"/>
              <a:t>A, </a:t>
            </a:r>
            <a:r>
              <a:rPr lang="en-US" sz="2000" dirty="0" err="1"/>
              <a:t>Kluger</a:t>
            </a:r>
            <a:r>
              <a:rPr lang="en-US" sz="2000" dirty="0"/>
              <a:t> Y, </a:t>
            </a:r>
            <a:r>
              <a:rPr lang="en-US" sz="2000" dirty="0" err="1"/>
              <a:t>Tygert</a:t>
            </a:r>
            <a:r>
              <a:rPr lang="en-US" sz="2000" dirty="0"/>
              <a:t> M. An implementation of a randomized algorithm for principal component analysis. </a:t>
            </a:r>
            <a:r>
              <a:rPr lang="en-US" sz="2000" i="1" dirty="0"/>
              <a:t>J ACM (JACM) </a:t>
            </a:r>
            <a:r>
              <a:rPr lang="en-US" sz="2000" dirty="0"/>
              <a:t>2014;1(1</a:t>
            </a:r>
            <a:r>
              <a:rPr lang="en-US" sz="2000" dirty="0" smtClean="0"/>
              <a:t>).</a:t>
            </a:r>
          </a:p>
          <a:p>
            <a:r>
              <a:rPr lang="en-US" sz="2000" dirty="0" err="1"/>
              <a:t>Halko</a:t>
            </a:r>
            <a:r>
              <a:rPr lang="en-US" sz="2000" dirty="0"/>
              <a:t> N, </a:t>
            </a:r>
            <a:r>
              <a:rPr lang="en-US" sz="2000" dirty="0" err="1"/>
              <a:t>Martinsson</a:t>
            </a:r>
            <a:r>
              <a:rPr lang="en-US" sz="2000" dirty="0"/>
              <a:t> P, </a:t>
            </a:r>
            <a:r>
              <a:rPr lang="en-US" sz="2000" dirty="0" err="1"/>
              <a:t>Tropp</a:t>
            </a:r>
            <a:r>
              <a:rPr lang="en-US" sz="2000" dirty="0"/>
              <a:t> J</a:t>
            </a:r>
            <a:r>
              <a:rPr lang="en-US" sz="2000" i="1" dirty="0"/>
              <a:t>. Finding structure with randomness: probabilistic algorithms for constructing approximate matrix decompositions. SIAM Rev 2011;53(2):217–88</a:t>
            </a:r>
          </a:p>
          <a:p>
            <a:r>
              <a:rPr lang="en-US" sz="2000" dirty="0" smtClean="0"/>
              <a:t>Witten </a:t>
            </a:r>
            <a:r>
              <a:rPr lang="en-US" sz="2000" dirty="0"/>
              <a:t>R, </a:t>
            </a:r>
            <a:r>
              <a:rPr lang="en-US" sz="2000" dirty="0" err="1"/>
              <a:t>Candes</a:t>
            </a:r>
            <a:r>
              <a:rPr lang="en-US" sz="2000" dirty="0"/>
              <a:t> E</a:t>
            </a:r>
            <a:r>
              <a:rPr lang="en-US" sz="2000" i="1" dirty="0"/>
              <a:t>. Randomized algorithms for low-rank matrix factorizations: sharp performance bounds. </a:t>
            </a:r>
            <a:r>
              <a:rPr lang="en-US" sz="2000" i="1" dirty="0" err="1"/>
              <a:t>Algorithmica</a:t>
            </a:r>
            <a:r>
              <a:rPr lang="en-US" sz="2000" i="1" dirty="0"/>
              <a:t> 2015;72(1):264–81</a:t>
            </a:r>
            <a:r>
              <a:rPr lang="en-US" sz="2000" i="1" dirty="0" smtClean="0"/>
              <a:t>.</a:t>
            </a:r>
          </a:p>
          <a:p>
            <a:r>
              <a:rPr lang="en-US" sz="2000" dirty="0" err="1" smtClean="0"/>
              <a:t>Logg</a:t>
            </a:r>
            <a:r>
              <a:rPr lang="en-US" sz="2000" dirty="0" smtClean="0"/>
              <a:t>, </a:t>
            </a:r>
            <a:r>
              <a:rPr lang="en-US" sz="2000" dirty="0" err="1" smtClean="0"/>
              <a:t>Mardal</a:t>
            </a:r>
            <a:r>
              <a:rPr lang="en-US" sz="2000" dirty="0" smtClean="0"/>
              <a:t>, Wells</a:t>
            </a:r>
            <a:r>
              <a:rPr lang="en-US" sz="2000" i="1" dirty="0"/>
              <a:t>. Automated Solution of Differential Equations by the Finite Element Method: The FEniCS Book (Lecture Notes in Computational Science and Engineering</a:t>
            </a:r>
            <a:r>
              <a:rPr lang="en-US" sz="2000" i="1" dirty="0" smtClean="0"/>
              <a:t>), </a:t>
            </a:r>
            <a:r>
              <a:rPr lang="en-US" sz="2000" dirty="0" smtClean="0"/>
              <a:t>2012</a:t>
            </a:r>
            <a:r>
              <a:rPr lang="en-US" sz="2000" dirty="0"/>
              <a:t>. ISBN-13: 978-3642230981</a:t>
            </a:r>
            <a:endParaRPr lang="ru-RU" sz="2000" i="1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03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9567" y="2636912"/>
            <a:ext cx="8229600" cy="1143000"/>
          </a:xfrm>
        </p:spPr>
        <p:txBody>
          <a:bodyPr/>
          <a:lstStyle/>
          <a:p>
            <a:r>
              <a:rPr lang="en-US" dirty="0" smtClean="0"/>
              <a:t>Thank you for your attention!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08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5510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18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76672"/>
            <a:ext cx="9174215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5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</a:t>
            </a:r>
          </a:p>
          <a:p>
            <a:r>
              <a:rPr lang="en-US" dirty="0" smtClean="0"/>
              <a:t>SVD compression algorithm</a:t>
            </a:r>
          </a:p>
          <a:p>
            <a:r>
              <a:rPr lang="en-US" dirty="0" smtClean="0"/>
              <a:t>FEM</a:t>
            </a:r>
          </a:p>
          <a:p>
            <a:r>
              <a:rPr lang="en-US" dirty="0" smtClean="0"/>
              <a:t>Results and discussion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91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Amount of data produced by a complex finite element analysis can be </a:t>
            </a:r>
            <a:r>
              <a:rPr lang="en-US" b="1" dirty="0" smtClean="0"/>
              <a:t>enormous</a:t>
            </a:r>
            <a:r>
              <a:rPr lang="en-US" dirty="0" smtClean="0"/>
              <a:t>!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Want to </a:t>
            </a:r>
            <a:r>
              <a:rPr lang="en-US" b="1" dirty="0" smtClean="0"/>
              <a:t>save storage capacity</a:t>
            </a:r>
            <a:r>
              <a:rPr lang="en-US" dirty="0" smtClean="0"/>
              <a:t> and also </a:t>
            </a:r>
            <a:r>
              <a:rPr lang="en-US" b="1" dirty="0" smtClean="0"/>
              <a:t>accelerate the data transfer</a:t>
            </a:r>
            <a:r>
              <a:rPr lang="en-US" dirty="0" smtClean="0"/>
              <a:t> between computers as the analysis itself and </a:t>
            </a:r>
            <a:r>
              <a:rPr lang="en-US" b="1" dirty="0" smtClean="0"/>
              <a:t>make visualization of the results easier</a:t>
            </a:r>
            <a:r>
              <a:rPr lang="en-US" dirty="0" smtClean="0"/>
              <a:t> even in the personal computer.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00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SVD compression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286168" y="1412776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idea of the SVD compression: taking a high dimensional, highly variable set of data points and reducing it to a lower dimensional space that exposes the </a:t>
            </a:r>
            <a:r>
              <a:rPr lang="en-US" sz="2400" dirty="0" smtClean="0"/>
              <a:t>substructure </a:t>
            </a:r>
            <a:r>
              <a:rPr lang="en-US" sz="2400" dirty="0"/>
              <a:t>of the original data more clearly and orders it from the largest variation to the least.</a:t>
            </a:r>
            <a:endParaRPr lang="ru-RU" sz="2400" dirty="0"/>
          </a:p>
        </p:txBody>
      </p:sp>
      <p:pic>
        <p:nvPicPr>
          <p:cNvPr id="1026" name="Picture 2" descr="Картинки по запросу svd compress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140968"/>
            <a:ext cx="5184576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06782" y="5891788"/>
            <a:ext cx="3346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Fig.1 Usage in image compression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70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SVD compression algorithm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1340768"/>
            <a:ext cx="8424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1) Construct a low-dimensional subspace that captures the action of the matrix. In other words, in this stage we need to compute an approximation basis for the range of input matrix </a:t>
            </a:r>
            <a:r>
              <a:rPr lang="en-US" sz="2400" dirty="0" smtClean="0"/>
              <a:t>𝐴:</a:t>
            </a:r>
            <a:endParaRPr lang="ru-R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07688" y="4149080"/>
            <a:ext cx="8496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u="sng" dirty="0"/>
              <a:t>r</a:t>
            </a:r>
            <a:r>
              <a:rPr lang="en-US" sz="2400" i="1" u="sng" dirty="0" smtClean="0"/>
              <a:t> vectors of Q could be found from randomize method</a:t>
            </a:r>
            <a:r>
              <a:rPr lang="en-US" sz="2400" i="1" dirty="0" smtClean="0"/>
              <a:t>: </a:t>
            </a:r>
          </a:p>
          <a:p>
            <a:r>
              <a:rPr lang="en-US" sz="2400" i="1" dirty="0" smtClean="0"/>
              <a:t>The </a:t>
            </a:r>
            <a:r>
              <a:rPr lang="en-US" sz="2400" i="1" dirty="0"/>
              <a:t>result of applying </a:t>
            </a:r>
            <a:r>
              <a:rPr lang="en-US" sz="2400" i="1" dirty="0" smtClean="0"/>
              <a:t>𝐴</a:t>
            </a:r>
            <a:r>
              <a:rPr lang="en-US" sz="2400" i="1" dirty="0"/>
              <a:t> to any vector is a vector in the range of </a:t>
            </a:r>
            <a:r>
              <a:rPr lang="en-US" sz="2400" i="1" dirty="0" smtClean="0"/>
              <a:t>𝐴, </a:t>
            </a:r>
            <a:r>
              <a:rPr lang="en-US" sz="2400" i="1" dirty="0"/>
              <a:t>and if the matrix is applied to r random vectors, the results will nearly span the range of </a:t>
            </a:r>
            <a:r>
              <a:rPr lang="en-US" sz="2400" i="1" dirty="0" smtClean="0"/>
              <a:t>𝐴</a:t>
            </a:r>
            <a:r>
              <a:rPr lang="en-US" sz="2400" i="1" dirty="0"/>
              <a:t> with extremely high probability</a:t>
            </a:r>
            <a:endParaRPr lang="en-US" sz="2400" i="1" dirty="0" smtClean="0"/>
          </a:p>
          <a:p>
            <a:endParaRPr lang="ru-RU" sz="2400" i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020" y="2924944"/>
            <a:ext cx="2595920" cy="813180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5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SVD compression algorithm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1484784"/>
            <a:ext cx="711508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2) Use </a:t>
            </a:r>
            <a:r>
              <a:rPr lang="ru-RU" sz="2400" dirty="0" smtClean="0"/>
              <a:t>𝑄</a:t>
            </a:r>
            <a:r>
              <a:rPr lang="en-US" sz="2400" dirty="0"/>
              <a:t> to find approximate SVD factorization of A: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Construct</a:t>
            </a:r>
            <a:r>
              <a:rPr lang="en-US" sz="2400" dirty="0"/>
              <a:t> </a:t>
            </a:r>
            <a:r>
              <a:rPr lang="ru-RU" sz="2400" dirty="0" smtClean="0"/>
              <a:t>𝐵</a:t>
            </a:r>
            <a:r>
              <a:rPr lang="en-US" sz="2400" dirty="0" smtClean="0"/>
              <a:t> </a:t>
            </a:r>
            <a:r>
              <a:rPr lang="ru-RU" sz="2400" dirty="0" smtClean="0"/>
              <a:t>=</a:t>
            </a:r>
            <a:r>
              <a:rPr lang="en-US" sz="2400" dirty="0" smtClean="0"/>
              <a:t> </a:t>
            </a:r>
            <a:r>
              <a:rPr lang="ru-RU" sz="2400" dirty="0" smtClean="0"/>
              <a:t>𝑄</a:t>
            </a:r>
            <a:r>
              <a:rPr lang="ru-RU" sz="2400" baseline="30000" dirty="0" smtClean="0"/>
              <a:t>𝑇</a:t>
            </a:r>
            <a:r>
              <a:rPr lang="ru-RU" sz="2400" dirty="0" smtClean="0"/>
              <a:t>𝐴</a:t>
            </a: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Compute </a:t>
            </a:r>
            <a:r>
              <a:rPr lang="en-US" sz="2400" dirty="0"/>
              <a:t>an exact SVD of the small matrix: </a:t>
            </a:r>
            <a:r>
              <a:rPr lang="ru-RU" sz="2400" dirty="0"/>
              <a:t>𝐵=𝑊𝑆′𝑉′</a:t>
            </a:r>
            <a:r>
              <a:rPr lang="ru-RU" sz="2400" baseline="30000" dirty="0" smtClean="0"/>
              <a:t>𝑇</a:t>
            </a:r>
            <a:endParaRPr lang="en-US" sz="2400" baseline="300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Set</a:t>
            </a:r>
            <a:r>
              <a:rPr lang="en-US" sz="2400" dirty="0"/>
              <a:t> </a:t>
            </a:r>
            <a:r>
              <a:rPr lang="ru-RU" sz="2400" dirty="0"/>
              <a:t>𝑈′=𝑄𝑊</a:t>
            </a:r>
          </a:p>
          <a:p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291396"/>
            <a:ext cx="6912768" cy="717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1539" y="4725144"/>
            <a:ext cx="8280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𝐅𝐨𝐫 𝐚 𝐝𝐞𝐧𝐬𝐞 𝐢𝐧𝐩𝐮𝐭 𝐦𝐚𝐭𝐫𝐢𝐱, 𝐫𝐚𝐧𝐝𝐨𝐦𝐢𝐳𝐞𝐝 𝐒𝐕𝐃 𝐚𝐥𝐠𝐨𝐫𝐢𝐭𝐡𝐦 𝐫𝐞𝐪𝐮𝐢𝐫𝐞𝐬 𝑂(</a:t>
            </a:r>
            <a:r>
              <a:rPr lang="ru-RU" dirty="0" smtClean="0"/>
              <a:t>𝑚</a:t>
            </a:r>
            <a:r>
              <a:rPr lang="en-US" dirty="0"/>
              <a:t>*</a:t>
            </a:r>
            <a:r>
              <a:rPr lang="ru-RU" dirty="0" smtClean="0"/>
              <a:t>𝑛</a:t>
            </a:r>
            <a:r>
              <a:rPr lang="en-US" dirty="0" smtClean="0"/>
              <a:t>*log(</a:t>
            </a:r>
            <a:r>
              <a:rPr lang="ru-RU" dirty="0" smtClean="0"/>
              <a:t>𝑟</a:t>
            </a:r>
            <a:r>
              <a:rPr lang="en-US" dirty="0" smtClean="0"/>
              <a:t>)</a:t>
            </a:r>
            <a:r>
              <a:rPr lang="ru-RU" dirty="0" smtClean="0"/>
              <a:t>)</a:t>
            </a:r>
            <a:r>
              <a:rPr lang="ru-RU" dirty="0"/>
              <a:t> 𝐟𝐥𝐨𝐚𝐭𝐢𝐧𝐠-𝐩𝐨𝐢𝐧𝐭 𝐨𝐩𝐞𝐫𝐚𝐭𝐢𝐨𝐧𝐬, 𝐬𝐮𝐛𝐬𝐭𝐚𝐧𝐭𝐢𝐚𝐥𝐥𝐲 𝐥𝐞𝐬𝐬 𝐭𝐡𝐚𝐧 𝐜𝐥𝐚𝐬𝐬𝐢𝐜𝐚𝐥 𝐚𝐥𝐠𝐨𝐫𝐢𝐭𝐡𝐦𝐬.</a:t>
            </a:r>
            <a:br>
              <a:rPr lang="ru-RU" dirty="0"/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54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estimation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1412776"/>
            <a:ext cx="7416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this work </a:t>
            </a:r>
            <a:r>
              <a:rPr lang="en-US" sz="2400" dirty="0" smtClean="0"/>
              <a:t>we used</a:t>
            </a:r>
            <a:r>
              <a:rPr lang="en-US" sz="2400" dirty="0"/>
              <a:t> </a:t>
            </a:r>
            <a:r>
              <a:rPr lang="ru-RU" sz="2400" dirty="0"/>
              <a:t>𝐍𝐨𝐫𝐦𝐚𝐥𝐢𝐳𝐞𝐝 𝐑𝐨𝐨𝐭𝐞𝐝 𝐌𝐞𝐚𝐧 𝐒𝐪𝐮𝐚𝐫𝐞 </a:t>
            </a:r>
            <a:r>
              <a:rPr lang="ru-RU" sz="2400" dirty="0" smtClean="0"/>
              <a:t>𝐃𝐞𝐯𝐢𝐚𝐭𝐢𝐨𝐧</a:t>
            </a:r>
            <a:r>
              <a:rPr lang="en-US" sz="2400" dirty="0" smtClean="0"/>
              <a:t>: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708920"/>
            <a:ext cx="5127646" cy="97726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611561" y="4498436"/>
            <a:ext cx="7344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Such error metric is able to measure and compare errors in datasets with different scales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7345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 in finite element method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Since </a:t>
            </a:r>
            <a:r>
              <a:rPr lang="en-US" sz="2400" dirty="0" smtClean="0"/>
              <a:t>a </a:t>
            </a:r>
            <a:r>
              <a:rPr lang="en-US" sz="2400" dirty="0"/>
              <a:t>complex finite element analysis can produce large amount of </a:t>
            </a:r>
            <a:r>
              <a:rPr lang="en-US" sz="2400" dirty="0" smtClean="0"/>
              <a:t>data, SVD compression algorithm is suggested to </a:t>
            </a:r>
            <a:r>
              <a:rPr lang="en-US" sz="2400" dirty="0"/>
              <a:t>help post-process results from finite element </a:t>
            </a:r>
            <a:r>
              <a:rPr lang="en-US" sz="2400" dirty="0" smtClean="0"/>
              <a:t>solvers. Namely, compress images representing solutions of PDE. </a:t>
            </a:r>
          </a:p>
          <a:p>
            <a:pPr marL="0" indent="0">
              <a:buNone/>
            </a:pPr>
            <a:r>
              <a:rPr lang="en-US" sz="2400" dirty="0" smtClean="0"/>
              <a:t>As for solver, we chose </a:t>
            </a:r>
            <a:r>
              <a:rPr lang="en-US" sz="2400" b="1" dirty="0" smtClean="0"/>
              <a:t>FEniCS</a:t>
            </a:r>
            <a:r>
              <a:rPr lang="en-US" sz="2400" dirty="0" smtClean="0"/>
              <a:t> - </a:t>
            </a:r>
            <a:r>
              <a:rPr lang="en-US" sz="2400" dirty="0"/>
              <a:t>open-source </a:t>
            </a:r>
            <a:r>
              <a:rPr lang="en-US" sz="2400" dirty="0" smtClean="0"/>
              <a:t>computing </a:t>
            </a:r>
            <a:r>
              <a:rPr lang="en-US" sz="2400" dirty="0"/>
              <a:t>platform for solving </a:t>
            </a:r>
            <a:r>
              <a:rPr lang="en-US" sz="2400" dirty="0" smtClean="0"/>
              <a:t>PDEs.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662" y="4293096"/>
            <a:ext cx="6084676" cy="2125617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019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- </a:t>
            </a:r>
            <a:r>
              <a:rPr lang="en-US" dirty="0"/>
              <a:t>Poisson equation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We want to compute the deflection D(</a:t>
            </a:r>
            <a:r>
              <a:rPr lang="en-US" sz="2400" dirty="0" err="1"/>
              <a:t>x,y</a:t>
            </a:r>
            <a:r>
              <a:rPr lang="en-US" sz="2400" dirty="0"/>
              <a:t>) of a two-dimensional, circular membrane, subject to a load p over the </a:t>
            </a:r>
            <a:r>
              <a:rPr lang="en-US" sz="2400" dirty="0" smtClean="0"/>
              <a:t>membrane: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T </a:t>
            </a:r>
            <a:r>
              <a:rPr lang="en-US" sz="2400" dirty="0"/>
              <a:t>-</a:t>
            </a:r>
            <a:r>
              <a:rPr lang="en-US" sz="2400" dirty="0" smtClean="0"/>
              <a:t> </a:t>
            </a:r>
            <a:r>
              <a:rPr lang="en-US" sz="2400" dirty="0"/>
              <a:t>tension in the membrane (</a:t>
            </a:r>
            <a:r>
              <a:rPr lang="en-US" sz="2400" dirty="0" smtClean="0"/>
              <a:t>constant), p -  </a:t>
            </a:r>
            <a:r>
              <a:rPr lang="en-US" sz="2400" dirty="0"/>
              <a:t>is the external pressure </a:t>
            </a:r>
            <a:r>
              <a:rPr lang="en-US" sz="2400" dirty="0" smtClean="0"/>
              <a:t>load, boundary conditions – D = 0.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A </a:t>
            </a:r>
            <a:r>
              <a:rPr lang="en-US" sz="2400" dirty="0"/>
              <a:t>localized load can be modeled as a Gaussian function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636912"/>
            <a:ext cx="6779686" cy="64102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5141893"/>
            <a:ext cx="7599947" cy="1188428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035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513</Words>
  <Application>Microsoft Office PowerPoint</Application>
  <PresentationFormat>Экран (4:3)</PresentationFormat>
  <Paragraphs>79</Paragraphs>
  <Slides>18</Slides>
  <Notes>1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Calibri</vt:lpstr>
      <vt:lpstr>Тема Office</vt:lpstr>
      <vt:lpstr>SVD compression of results from the Finite Element Method</vt:lpstr>
      <vt:lpstr>Plan</vt:lpstr>
      <vt:lpstr>Idea</vt:lpstr>
      <vt:lpstr>SVD compression</vt:lpstr>
      <vt:lpstr>SVD compression algorithm</vt:lpstr>
      <vt:lpstr>SVD compression algorithm</vt:lpstr>
      <vt:lpstr>Error estimation</vt:lpstr>
      <vt:lpstr>Application in finite element method</vt:lpstr>
      <vt:lpstr>Problem - Poisson equation</vt:lpstr>
      <vt:lpstr>Solutions of PDE*</vt:lpstr>
      <vt:lpstr>Solution of PDE</vt:lpstr>
      <vt:lpstr>Dependence of NRMSD on optimal rank for results of FEM</vt:lpstr>
      <vt:lpstr>Comparison of standard and randomized SVD</vt:lpstr>
      <vt:lpstr>Difference for solution from FEM</vt:lpstr>
      <vt:lpstr>References</vt:lpstr>
      <vt:lpstr>Thank you for your attention!</vt:lpstr>
      <vt:lpstr>Appendix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SVD compression of results from the Finite Element Method</dc:title>
  <dc:creator>Daria Gazizova</dc:creator>
  <cp:lastModifiedBy>Александр Шумилов</cp:lastModifiedBy>
  <cp:revision>30</cp:revision>
  <dcterms:created xsi:type="dcterms:W3CDTF">2019-12-18T16:49:26Z</dcterms:created>
  <dcterms:modified xsi:type="dcterms:W3CDTF">2019-12-19T09:59:01Z</dcterms:modified>
</cp:coreProperties>
</file>

<file path=docProps/thumbnail.jpeg>
</file>